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37"/>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7" r:id="rId31"/>
    <p:sldId id="283" r:id="rId32"/>
    <p:sldId id="288" r:id="rId33"/>
    <p:sldId id="284" r:id="rId34"/>
    <p:sldId id="285" r:id="rId35"/>
    <p:sldId id="286" r:id="rId36"/>
  </p:sldIdLst>
  <p:sldSz cx="7772400" cy="10058400"/>
  <p:notesSz cx="6858000" cy="9144000"/>
  <p:embeddedFontLst>
    <p:embeddedFont>
      <p:font typeface="Helvetica Neue" panose="02000503000000020004" pitchFamily="2"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Open Sans Light" panose="020B0306030504020204" pitchFamily="34" charset="0"/>
      <p:regular r:id="rId46"/>
      <p:bold r:id="rId47"/>
      <p:italic r:id="rId48"/>
      <p:boldItalic r:id="rId49"/>
    </p:embeddedFont>
    <p:embeddedFont>
      <p:font typeface="Source Code Pro" panose="020B0509030403020204" pitchFamily="49"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48"/>
  </p:normalViewPr>
  <p:slideViewPr>
    <p:cSldViewPr snapToGrid="0">
      <p:cViewPr varScale="1">
        <p:scale>
          <a:sx n="79" d="100"/>
          <a:sy n="79" d="100"/>
        </p:scale>
        <p:origin x="276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d8c850c25_0_92: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d8c850c2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d8c850c25_0_12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d8c850c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8c850c25_0_3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8c850c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c28c705c4_0_17: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c28c705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332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94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c49221f98_6_2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c49221f9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64b864f3db_0_6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c28c705c4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c28c70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8c850c25_0_8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s://drive.google.com/file/d/1YdBZPpaIQvnD9NbgkeLMb5PeFtnhGGRP/view?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049275" y="8353850"/>
            <a:ext cx="1375200" cy="1375200"/>
          </a:xfrm>
          <a:prstGeom prst="rect">
            <a:avLst/>
          </a:prstGeom>
          <a:noFill/>
          <a:ln>
            <a:noFill/>
          </a:ln>
        </p:spPr>
      </p:pic>
      <p:pic>
        <p:nvPicPr>
          <p:cNvPr id="178" name="Google Shape;178;p51"/>
          <p:cNvPicPr preferRelativeResize="0"/>
          <p:nvPr/>
        </p:nvPicPr>
        <p:blipFill>
          <a:blip r:embed="rId4">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a:solidFill>
                  <a:srgbClr val="FFFFFF"/>
                </a:solidFill>
              </a:rPr>
              <a:t>Tech ABC Corp - HR Database</a:t>
            </a:r>
            <a:endParaRPr sz="4000">
              <a:solidFill>
                <a:srgbClr val="FFFFFF"/>
              </a:solidFill>
            </a:endParaRPr>
          </a:p>
          <a:p>
            <a:pPr marL="0" lvl="0" indent="0" algn="l" rtl="0">
              <a:spcBef>
                <a:spcPts val="0"/>
              </a:spcBef>
              <a:spcAft>
                <a:spcPts val="0"/>
              </a:spcAft>
              <a:buNone/>
            </a:pPr>
            <a:endParaRPr/>
          </a:p>
        </p:txBody>
      </p:sp>
      <p:sp>
        <p:nvSpPr>
          <p:cNvPr id="180" name="Google Shape;180;p51"/>
          <p:cNvSpPr txBox="1">
            <a:spLocks noGrp="1"/>
          </p:cNvSpPr>
          <p:nvPr>
            <p:ph type="title" idx="4294967295"/>
          </p:nvPr>
        </p:nvSpPr>
        <p:spPr>
          <a:xfrm>
            <a:off x="264945" y="107454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dirty="0">
                <a:solidFill>
                  <a:srgbClr val="FFFFFF"/>
                </a:solidFill>
              </a:rPr>
              <a:t>[KienDT20 &amp; 3 M</a:t>
            </a:r>
            <a:r>
              <a:rPr lang="en-US" sz="2500" dirty="0">
                <a:solidFill>
                  <a:srgbClr val="FFFFFF"/>
                </a:solidFill>
              </a:rPr>
              <a:t>arch 2023</a:t>
            </a:r>
            <a:r>
              <a:rPr lang="en" sz="2500" dirty="0">
                <a:solidFill>
                  <a:srgbClr val="FFFFFF"/>
                </a:solidFill>
              </a:rPr>
              <a:t>]</a:t>
            </a:r>
            <a:endParaRPr sz="25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2: Relational Database Design</a:t>
            </a:r>
            <a:endParaRPr/>
          </a:p>
        </p:txBody>
      </p:sp>
      <p:sp>
        <p:nvSpPr>
          <p:cNvPr id="243" name="Google Shape;243;p6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500">
                <a:solidFill>
                  <a:srgbClr val="525C65"/>
                </a:solidFill>
                <a:highlight>
                  <a:srgbClr val="FFFFFF"/>
                </a:highlight>
                <a:latin typeface="Open Sans"/>
                <a:ea typeface="Open Sans"/>
                <a:cs typeface="Open Sans"/>
                <a:sym typeface="Open Sans"/>
              </a:rPr>
              <a:t>This step is where you will go through the process of designing a new database for Tech ABC Corp's HR department. Using the </a:t>
            </a:r>
            <a:r>
              <a:rPr lang="en" sz="1500" u="sng">
                <a:solidFill>
                  <a:schemeClr val="hlink"/>
                </a:solidFill>
                <a:highlight>
                  <a:srgbClr val="FFFFFF"/>
                </a:highlight>
                <a:latin typeface="Open Sans"/>
                <a:ea typeface="Open Sans"/>
                <a:cs typeface="Open Sans"/>
                <a:sym typeface="Open Sans"/>
                <a:hlinkClick r:id="rId3"/>
              </a:rPr>
              <a:t>dataset</a:t>
            </a:r>
            <a:r>
              <a:rPr lang="en" sz="1500">
                <a:solidFill>
                  <a:srgbClr val="525C65"/>
                </a:solidFill>
                <a:highlight>
                  <a:srgbClr val="FFFFFF"/>
                </a:highlight>
                <a:latin typeface="Open Sans"/>
                <a:ea typeface="Open Sans"/>
                <a:cs typeface="Open Sans"/>
                <a:sym typeface="Open Sans"/>
              </a:rPr>
              <a:t> provided, along with the requirements gathered in step one, you are going to develop a relational database set to the 3NF.</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500">
                <a:solidFill>
                  <a:srgbClr val="525C65"/>
                </a:solidFill>
                <a:highlight>
                  <a:srgbClr val="FFFFFF"/>
                </a:highlight>
                <a:latin typeface="Open Sans"/>
                <a:ea typeface="Open Sans"/>
                <a:cs typeface="Open Sans"/>
                <a:sym typeface="Open Sans"/>
              </a:rPr>
              <a:t>Using Lucidchart, you will create 3 entity relationship diagrams (ERDs) to show how you developed the final design for your data.</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1500">
                <a:solidFill>
                  <a:srgbClr val="525C65"/>
                </a:solidFill>
                <a:highlight>
                  <a:srgbClr val="FFFFFF"/>
                </a:highlight>
                <a:latin typeface="Open Sans"/>
                <a:ea typeface="Open Sans"/>
                <a:cs typeface="Open Sans"/>
                <a:sym typeface="Open Sans"/>
              </a:rPr>
              <a:t>You will submit a screenshot for each of the 3 ERDs you create. You will find detailed instructions for developing each of the ERDs over the next several pages.</a:t>
            </a:r>
            <a:endParaRPr sz="150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Conceptual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rgbClr val="FFFFFF"/>
                </a:highlight>
                <a:latin typeface="Open Sans"/>
                <a:ea typeface="Open Sans"/>
                <a:cs typeface="Open Sans"/>
                <a:sym typeface="Open Sans"/>
              </a:rPr>
              <a:t>This is the most general level of data modeling. At the conceptual level, you should be thinking about creating entities that represent business objects for the database. Think broadly here. Attributes (or column names) are not required at this point, but relationship lines are required (although Crow's foot notation is not needed at this level). Create at least three entities for this model; thinking about the 3NF will aid you in deciding the type of entities to create.</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200" dirty="0">
                <a:solidFill>
                  <a:srgbClr val="525C65"/>
                </a:solidFill>
                <a:highlight>
                  <a:srgbClr val="FFFFFF"/>
                </a:highlight>
                <a:latin typeface="Open Sans"/>
                <a:ea typeface="Open Sans"/>
                <a:cs typeface="Open Sans"/>
                <a:sym typeface="Open Sans"/>
              </a:rPr>
              <a:t>Use Lucidchart’s built-in template for DBMS ER Diagram UML.</a:t>
            </a:r>
            <a:endParaRPr sz="12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Clr>
                <a:schemeClr val="dk1"/>
              </a:buClr>
              <a:buSzPts val="1100"/>
              <a:buFont typeface="Arial"/>
              <a:buNone/>
            </a:pPr>
            <a:endParaRPr sz="1900" dirty="0"/>
          </a:p>
        </p:txBody>
      </p:sp>
      <p:pic>
        <p:nvPicPr>
          <p:cNvPr id="3" name="Picture 2">
            <a:extLst>
              <a:ext uri="{FF2B5EF4-FFF2-40B4-BE49-F238E27FC236}">
                <a16:creationId xmlns:a16="http://schemas.microsoft.com/office/drawing/2014/main" id="{FC7D691C-7EF6-4A2E-BD0D-271F15435763}"/>
              </a:ext>
            </a:extLst>
          </p:cNvPr>
          <p:cNvPicPr>
            <a:picLocks noChangeAspect="1"/>
          </p:cNvPicPr>
          <p:nvPr/>
        </p:nvPicPr>
        <p:blipFill>
          <a:blip r:embed="rId3"/>
          <a:stretch>
            <a:fillRect/>
          </a:stretch>
        </p:blipFill>
        <p:spPr>
          <a:xfrm>
            <a:off x="854287" y="5280338"/>
            <a:ext cx="6063826" cy="30964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56" name="Google Shape;256;p6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Logical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logical model is the next level of refinement from the conceptual ERD. At this point, you should have normalized the data to the 3NF. Attributes should also be listed now in the ERD. You can still use human-friendly entity and attribute names in the logical model, and while relationship lines are required, Crow's foot notation is still not needed at this point.</a:t>
            </a:r>
            <a:endParaRPr sz="14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400" dirty="0">
                <a:solidFill>
                  <a:srgbClr val="525C65"/>
                </a:solidFill>
                <a:highlight>
                  <a:srgbClr val="FFFFFF"/>
                </a:highlight>
                <a:latin typeface="Open Sans"/>
                <a:ea typeface="Open Sans"/>
                <a:cs typeface="Open Sans"/>
                <a:sym typeface="Open Sans"/>
              </a:rPr>
              <a:t>Use Lucidchart’s built-in template for DBMS ER Diagram UML.</a:t>
            </a:r>
            <a:endParaRPr sz="14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0BF9CE69-729D-486E-A4A3-576148851D28}"/>
              </a:ext>
            </a:extLst>
          </p:cNvPr>
          <p:cNvPicPr>
            <a:picLocks noChangeAspect="1"/>
          </p:cNvPicPr>
          <p:nvPr/>
        </p:nvPicPr>
        <p:blipFill>
          <a:blip r:embed="rId3"/>
          <a:stretch>
            <a:fillRect/>
          </a:stretch>
        </p:blipFill>
        <p:spPr>
          <a:xfrm>
            <a:off x="631065" y="5926282"/>
            <a:ext cx="6510270" cy="27269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63" name="Google Shape;263;p64"/>
          <p:cNvSpPr txBox="1">
            <a:spLocks noGrp="1"/>
          </p:cNvSpPr>
          <p:nvPr>
            <p:ph type="body" idx="1"/>
          </p:nvPr>
        </p:nvSpPr>
        <p:spPr>
          <a:xfrm>
            <a:off x="264950" y="199017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Physical</a:t>
            </a:r>
            <a:endParaRPr sz="1900" b="1" dirty="0">
              <a:latin typeface="Open Sans"/>
              <a:ea typeface="Open Sans"/>
              <a:cs typeface="Open Sans"/>
              <a:sym typeface="Open Sans"/>
            </a:endParaRPr>
          </a:p>
          <a:p>
            <a:pPr marL="45720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physical model is what will be built in the database. Each entity should represent a database table, complete with column names and data types. Primary keys and foreign keys should also be represented here. Primary keys should be in bold type with the (PK) designation following the field name. Foreign keys should be in normal type face, but have the designation (FK) after the column name. Finally, in the physical model, Crow's foot notation is important.</a:t>
            </a:r>
            <a:endParaRPr sz="1200" dirty="0">
              <a:solidFill>
                <a:srgbClr val="525C65"/>
              </a:solidFill>
              <a:highlight>
                <a:schemeClr val="lt1"/>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BEFA69CB-1E29-4541-9E14-69219659F8DB}"/>
              </a:ext>
            </a:extLst>
          </p:cNvPr>
          <p:cNvPicPr>
            <a:picLocks noChangeAspect="1"/>
          </p:cNvPicPr>
          <p:nvPr/>
        </p:nvPicPr>
        <p:blipFill>
          <a:blip r:embed="rId3"/>
          <a:stretch>
            <a:fillRect/>
          </a:stretch>
        </p:blipFill>
        <p:spPr>
          <a:xfrm>
            <a:off x="431442" y="5856124"/>
            <a:ext cx="6909516" cy="25455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3: Create A Physical Database</a:t>
            </a:r>
            <a:endParaRPr/>
          </a:p>
        </p:txBody>
      </p:sp>
      <p:sp>
        <p:nvSpPr>
          <p:cNvPr id="276" name="Google Shape;276;p66"/>
          <p:cNvSpPr txBox="1">
            <a:spLocks noGrp="1"/>
          </p:cNvSpPr>
          <p:nvPr>
            <p:ph type="body" idx="1"/>
          </p:nvPr>
        </p:nvSpPr>
        <p:spPr>
          <a:xfrm>
            <a:off x="264895" y="2381604"/>
            <a:ext cx="7242600" cy="6239700"/>
          </a:xfrm>
          <a:prstGeom prst="rect">
            <a:avLst/>
          </a:prstGeom>
        </p:spPr>
        <p:txBody>
          <a:bodyPr spcFirstLastPara="1" wrap="square" lIns="91425" tIns="91425" rIns="91425" bIns="91425" anchor="t" anchorCtr="0">
            <a:noAutofit/>
          </a:bodyPr>
          <a:lstStyle/>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In this step, you will be turning your database model into a physical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110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You will:</a:t>
            </a:r>
            <a:endParaRPr sz="1550" b="1">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110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Create the database using SQL DDL commands</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Load the data into your database, utilizing flat file ETL</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Answer a series of questions using CRUD SQL commands to demonstrate your database was created and populated correctly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Submission</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 this step, you will need to submit SQL files containing all DDL SQL scripts used to create the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 will also have to submit screenshots showing CRUD commands, along with results for each of the questions found in the starter template.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Hints</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Your DDL script will be graded by running the code you submit. Please ensure your SQL code runs properly!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After running CRUD commands like update, insert, or delete, run a </a:t>
            </a:r>
            <a:r>
              <a:rPr lang="en" sz="1550">
                <a:solidFill>
                  <a:srgbClr val="525C65"/>
                </a:solidFill>
                <a:highlight>
                  <a:srgbClr val="FFFFFF"/>
                </a:highlight>
                <a:latin typeface="Source Code Pro"/>
                <a:ea typeface="Source Code Pro"/>
                <a:cs typeface="Source Code Pro"/>
                <a:sym typeface="Source Code Pro"/>
              </a:rPr>
              <a:t>SELECT*</a:t>
            </a:r>
            <a:r>
              <a:rPr lang="en" sz="1550">
                <a:solidFill>
                  <a:srgbClr val="525C65"/>
                </a:solidFill>
                <a:highlight>
                  <a:srgbClr val="FFFFFF"/>
                </a:highlight>
                <a:latin typeface="Open Sans"/>
                <a:ea typeface="Open Sans"/>
                <a:cs typeface="Open Sans"/>
                <a:sym typeface="Open Sans"/>
              </a:rPr>
              <a:t> command on the affected table, so the reviewer can see the results of the command.</a:t>
            </a:r>
            <a:endParaRPr sz="105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solidFill>
                <a:srgbClr val="525C6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Create a DDL SQL script capable of building the database you designed in Step 2</a:t>
            </a: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8B867052-1AA6-4834-84AA-9B9A0B67495A}"/>
              </a:ext>
            </a:extLst>
          </p:cNvPr>
          <p:cNvPicPr>
            <a:picLocks noChangeAspect="1"/>
          </p:cNvPicPr>
          <p:nvPr/>
        </p:nvPicPr>
        <p:blipFill>
          <a:blip r:embed="rId3"/>
          <a:stretch>
            <a:fillRect/>
          </a:stretch>
        </p:blipFill>
        <p:spPr>
          <a:xfrm>
            <a:off x="264850" y="3264861"/>
            <a:ext cx="6743700" cy="61817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50" y="21568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1: Return a list of employees with Job Titles and Department Names</a:t>
            </a: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2C8F5933-BBCA-8646-F81F-614717E187F3}"/>
              </a:ext>
            </a:extLst>
          </p:cNvPr>
          <p:cNvPicPr>
            <a:picLocks noChangeAspect="1"/>
          </p:cNvPicPr>
          <p:nvPr/>
        </p:nvPicPr>
        <p:blipFill>
          <a:blip r:embed="rId3"/>
          <a:stretch>
            <a:fillRect/>
          </a:stretch>
        </p:blipFill>
        <p:spPr>
          <a:xfrm>
            <a:off x="2114550" y="3878036"/>
            <a:ext cx="3543300" cy="1485900"/>
          </a:xfrm>
          <a:prstGeom prst="rect">
            <a:avLst/>
          </a:prstGeom>
        </p:spPr>
      </p:pic>
      <p:pic>
        <p:nvPicPr>
          <p:cNvPr id="3" name="Picture 2">
            <a:extLst>
              <a:ext uri="{FF2B5EF4-FFF2-40B4-BE49-F238E27FC236}">
                <a16:creationId xmlns:a16="http://schemas.microsoft.com/office/drawing/2014/main" id="{F01225FA-74C0-2C31-1B7B-CB33ACA1DD3C}"/>
              </a:ext>
            </a:extLst>
          </p:cNvPr>
          <p:cNvPicPr>
            <a:picLocks noChangeAspect="1"/>
          </p:cNvPicPr>
          <p:nvPr/>
        </p:nvPicPr>
        <p:blipFill>
          <a:blip r:embed="rId4"/>
          <a:stretch>
            <a:fillRect/>
          </a:stretch>
        </p:blipFill>
        <p:spPr>
          <a:xfrm>
            <a:off x="377378" y="5644071"/>
            <a:ext cx="7017643" cy="40513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2: Insert Web Programmer as a new job title</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6EBE9C6B-34BD-BB8B-1498-D3FC59C1E293}"/>
              </a:ext>
            </a:extLst>
          </p:cNvPr>
          <p:cNvPicPr>
            <a:picLocks noChangeAspect="1"/>
          </p:cNvPicPr>
          <p:nvPr/>
        </p:nvPicPr>
        <p:blipFill>
          <a:blip r:embed="rId3"/>
          <a:stretch>
            <a:fillRect/>
          </a:stretch>
        </p:blipFill>
        <p:spPr>
          <a:xfrm>
            <a:off x="2495550" y="3438071"/>
            <a:ext cx="2781300" cy="1778000"/>
          </a:xfrm>
          <a:prstGeom prst="rect">
            <a:avLst/>
          </a:prstGeom>
        </p:spPr>
      </p:pic>
      <p:pic>
        <p:nvPicPr>
          <p:cNvPr id="3" name="Picture 2">
            <a:extLst>
              <a:ext uri="{FF2B5EF4-FFF2-40B4-BE49-F238E27FC236}">
                <a16:creationId xmlns:a16="http://schemas.microsoft.com/office/drawing/2014/main" id="{53E21FB2-F4A0-8F93-44CC-F876D1B19BFA}"/>
              </a:ext>
            </a:extLst>
          </p:cNvPr>
          <p:cNvPicPr>
            <a:picLocks noChangeAspect="1"/>
          </p:cNvPicPr>
          <p:nvPr/>
        </p:nvPicPr>
        <p:blipFill>
          <a:blip r:embed="rId4"/>
          <a:stretch>
            <a:fillRect/>
          </a:stretch>
        </p:blipFill>
        <p:spPr>
          <a:xfrm>
            <a:off x="2114550" y="5983999"/>
            <a:ext cx="3543300" cy="3035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3: Correct the job title from web programmer to web developer</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F5B66873-B1BB-D2BE-8994-4EFD60747ABA}"/>
              </a:ext>
            </a:extLst>
          </p:cNvPr>
          <p:cNvPicPr>
            <a:picLocks noChangeAspect="1"/>
          </p:cNvPicPr>
          <p:nvPr/>
        </p:nvPicPr>
        <p:blipFill>
          <a:blip r:embed="rId3"/>
          <a:stretch>
            <a:fillRect/>
          </a:stretch>
        </p:blipFill>
        <p:spPr>
          <a:xfrm>
            <a:off x="2190750" y="3660321"/>
            <a:ext cx="3390900" cy="2019300"/>
          </a:xfrm>
          <a:prstGeom prst="rect">
            <a:avLst/>
          </a:prstGeom>
        </p:spPr>
      </p:pic>
      <p:pic>
        <p:nvPicPr>
          <p:cNvPr id="3" name="Picture 2">
            <a:extLst>
              <a:ext uri="{FF2B5EF4-FFF2-40B4-BE49-F238E27FC236}">
                <a16:creationId xmlns:a16="http://schemas.microsoft.com/office/drawing/2014/main" id="{EEFBE5EB-748F-2FC0-DC6D-07727DD06729}"/>
              </a:ext>
            </a:extLst>
          </p:cNvPr>
          <p:cNvPicPr>
            <a:picLocks noChangeAspect="1"/>
          </p:cNvPicPr>
          <p:nvPr/>
        </p:nvPicPr>
        <p:blipFill>
          <a:blip r:embed="rId4"/>
          <a:stretch>
            <a:fillRect/>
          </a:stretch>
        </p:blipFill>
        <p:spPr>
          <a:xfrm>
            <a:off x="2165350" y="6267129"/>
            <a:ext cx="3441700" cy="2921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Scenario</a:t>
            </a:r>
            <a:endParaRPr/>
          </a:p>
        </p:txBody>
      </p:sp>
      <p:sp>
        <p:nvSpPr>
          <p:cNvPr id="194" name="Google Shape;194;p53"/>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marR="241300" lvl="0" indent="0" algn="l" rtl="0">
              <a:lnSpc>
                <a:spcPct val="170000"/>
              </a:lnSpc>
              <a:spcBef>
                <a:spcPts val="0"/>
              </a:spcBef>
              <a:spcAft>
                <a:spcPts val="0"/>
              </a:spcAft>
              <a:buClr>
                <a:schemeClr val="dk1"/>
              </a:buClr>
              <a:buSzPts val="1100"/>
              <a:buFont typeface="Arial"/>
              <a:buNone/>
            </a:pPr>
            <a:r>
              <a:rPr lang="en" sz="1350" b="1">
                <a:solidFill>
                  <a:srgbClr val="2E3D49"/>
                </a:solidFill>
                <a:highlight>
                  <a:srgbClr val="FFFFFF"/>
                </a:highlight>
                <a:latin typeface="Open Sans"/>
                <a:ea typeface="Open Sans"/>
                <a:cs typeface="Open Sans"/>
                <a:sym typeface="Open Sans"/>
              </a:rPr>
              <a:t>  </a:t>
            </a:r>
            <a:r>
              <a:rPr lang="en" sz="1500" b="1">
                <a:solidFill>
                  <a:srgbClr val="2E3D49"/>
                </a:solidFill>
                <a:highlight>
                  <a:srgbClr val="FFFFFF"/>
                </a:highlight>
                <a:latin typeface="Open Sans"/>
                <a:ea typeface="Open Sans"/>
                <a:cs typeface="Open Sans"/>
                <a:sym typeface="Open Sans"/>
              </a:rPr>
              <a:t>   Business requirement</a:t>
            </a:r>
            <a:endParaRPr sz="1500" b="1">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40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Tech ABC Corp saw explosive growth with a sudden appearance onto the gaming scene with their new AI-powered video game console. As a result, they have gone from a small 10 person operation to 200 employees and 5 locations in under a year. HR is having trouble keeping up with the growth, since they are still maintaining employee information in a spreadsheet. While that worked for ten employees, it has becoming increasingly cumbersome to manage as the company expands.</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As such, the HR department has tasked you, as the new data architect, to design and build a database capable of managing their employee information.</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2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a:solidFill>
                  <a:srgbClr val="2E3D49"/>
                </a:solidFill>
                <a:highlight>
                  <a:srgbClr val="FFFFFF"/>
                </a:highlight>
                <a:latin typeface="Open Sans"/>
                <a:ea typeface="Open Sans"/>
                <a:cs typeface="Open Sans"/>
                <a:sym typeface="Open Sans"/>
              </a:rPr>
              <a:t>Dataset</a:t>
            </a:r>
            <a:endParaRPr sz="1500" b="1">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The </a:t>
            </a:r>
            <a:r>
              <a:rPr lang="en" sz="1300" u="sng">
                <a:solidFill>
                  <a:schemeClr val="hlink"/>
                </a:solidFill>
                <a:highlight>
                  <a:srgbClr val="FFFFFF"/>
                </a:highlight>
                <a:latin typeface="Open Sans"/>
                <a:ea typeface="Open Sans"/>
                <a:cs typeface="Open Sans"/>
                <a:sym typeface="Open Sans"/>
                <a:hlinkClick r:id="rId3"/>
              </a:rPr>
              <a:t>HR dataset</a:t>
            </a:r>
            <a:r>
              <a:rPr lang="en" sz="1300">
                <a:solidFill>
                  <a:srgbClr val="525C65"/>
                </a:solidFill>
                <a:highlight>
                  <a:srgbClr val="FFFFFF"/>
                </a:highlight>
                <a:latin typeface="Open Sans"/>
                <a:ea typeface="Open Sans"/>
                <a:cs typeface="Open Sans"/>
                <a:sym typeface="Open Sans"/>
              </a:rPr>
              <a:t> you will be working with is an Excel workbook which consists of 206 records, with eleven columns. The data is in human readable format, and has not been normalized at all. The data lists the names of employees at Tech ABC Corp as well as information such as job title, department, manager's name, hire date, start date, end date, work location, and salary.</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a:solidFill>
                  <a:srgbClr val="2E3D49"/>
                </a:solidFill>
                <a:highlight>
                  <a:schemeClr val="lt1"/>
                </a:highlight>
                <a:latin typeface="Open Sans"/>
                <a:ea typeface="Open Sans"/>
                <a:cs typeface="Open Sans"/>
                <a:sym typeface="Open Sans"/>
              </a:rPr>
              <a:t>IT Department Best Practices</a:t>
            </a:r>
            <a:endParaRPr sz="1500" b="1">
              <a:solidFill>
                <a:srgbClr val="2E3D49"/>
              </a:solidFill>
              <a:highlight>
                <a:schemeClr val="lt1"/>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chemeClr val="lt1"/>
                </a:highlight>
                <a:latin typeface="Open Sans"/>
                <a:ea typeface="Open Sans"/>
                <a:cs typeface="Open Sans"/>
                <a:sym typeface="Open Sans"/>
              </a:rPr>
              <a:t>The IT Department has certain Best Practices policies for databases you should follow, as detailed in the </a:t>
            </a:r>
            <a:r>
              <a:rPr lang="en" sz="1300" u="sng">
                <a:solidFill>
                  <a:schemeClr val="hlink"/>
                </a:solidFill>
                <a:highlight>
                  <a:schemeClr val="lt1"/>
                </a:highlight>
                <a:latin typeface="Open Sans"/>
                <a:ea typeface="Open Sans"/>
                <a:cs typeface="Open Sans"/>
                <a:sym typeface="Open Sans"/>
                <a:hlinkClick r:id="rId4"/>
              </a:rPr>
              <a:t>Best Practices document</a:t>
            </a:r>
            <a:r>
              <a:rPr lang="en" sz="1300">
                <a:solidFill>
                  <a:srgbClr val="525C65"/>
                </a:solidFill>
                <a:highlight>
                  <a:schemeClr val="lt1"/>
                </a:highlight>
                <a:latin typeface="Open Sans"/>
                <a:ea typeface="Open Sans"/>
                <a:cs typeface="Open Sans"/>
                <a:sym typeface="Open Sans"/>
              </a:rPr>
              <a:t>.</a:t>
            </a:r>
            <a:endParaRPr sz="130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4: Delete the job title Web Developer from the database</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580A6306-C32F-A007-2FE6-B15FD7733A88}"/>
              </a:ext>
            </a:extLst>
          </p:cNvPr>
          <p:cNvPicPr>
            <a:picLocks noChangeAspect="1"/>
          </p:cNvPicPr>
          <p:nvPr/>
        </p:nvPicPr>
        <p:blipFill>
          <a:blip r:embed="rId3"/>
          <a:stretch>
            <a:fillRect/>
          </a:stretch>
        </p:blipFill>
        <p:spPr>
          <a:xfrm>
            <a:off x="2038350" y="3696607"/>
            <a:ext cx="3695700" cy="1816100"/>
          </a:xfrm>
          <a:prstGeom prst="rect">
            <a:avLst/>
          </a:prstGeom>
        </p:spPr>
      </p:pic>
      <p:pic>
        <p:nvPicPr>
          <p:cNvPr id="3" name="Picture 2">
            <a:extLst>
              <a:ext uri="{FF2B5EF4-FFF2-40B4-BE49-F238E27FC236}">
                <a16:creationId xmlns:a16="http://schemas.microsoft.com/office/drawing/2014/main" id="{76DD547A-35D1-7CAE-6AB3-BFDD39759AAE}"/>
              </a:ext>
            </a:extLst>
          </p:cNvPr>
          <p:cNvPicPr>
            <a:picLocks noChangeAspect="1"/>
          </p:cNvPicPr>
          <p:nvPr/>
        </p:nvPicPr>
        <p:blipFill>
          <a:blip r:embed="rId4"/>
          <a:stretch>
            <a:fillRect/>
          </a:stretch>
        </p:blipFill>
        <p:spPr>
          <a:xfrm>
            <a:off x="2159000" y="6139542"/>
            <a:ext cx="3454400" cy="2743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5: How many employees are in each department?</a:t>
            </a: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E1ED7748-68F4-D2A2-4342-4144244825D6}"/>
              </a:ext>
            </a:extLst>
          </p:cNvPr>
          <p:cNvPicPr>
            <a:picLocks noChangeAspect="1"/>
          </p:cNvPicPr>
          <p:nvPr/>
        </p:nvPicPr>
        <p:blipFill>
          <a:blip r:embed="rId3"/>
          <a:stretch>
            <a:fillRect/>
          </a:stretch>
        </p:blipFill>
        <p:spPr>
          <a:xfrm>
            <a:off x="2317750" y="3817257"/>
            <a:ext cx="3136900" cy="1803400"/>
          </a:xfrm>
          <a:prstGeom prst="rect">
            <a:avLst/>
          </a:prstGeom>
        </p:spPr>
      </p:pic>
      <p:pic>
        <p:nvPicPr>
          <p:cNvPr id="3" name="Picture 2">
            <a:extLst>
              <a:ext uri="{FF2B5EF4-FFF2-40B4-BE49-F238E27FC236}">
                <a16:creationId xmlns:a16="http://schemas.microsoft.com/office/drawing/2014/main" id="{538E3D15-735E-5469-5CFC-03A12BF1D6E3}"/>
              </a:ext>
            </a:extLst>
          </p:cNvPr>
          <p:cNvPicPr>
            <a:picLocks noChangeAspect="1"/>
          </p:cNvPicPr>
          <p:nvPr/>
        </p:nvPicPr>
        <p:blipFill>
          <a:blip r:embed="rId4"/>
          <a:stretch>
            <a:fillRect/>
          </a:stretch>
        </p:blipFill>
        <p:spPr>
          <a:xfrm>
            <a:off x="1943100" y="6462615"/>
            <a:ext cx="3886200" cy="1714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6: Write a query that returns current and past jobs (include employee name, job title, department, manager name, start and end date for position) for employee Toni Lembeck.</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1E501901-7DDF-8212-AA46-49284C08CAEF}"/>
              </a:ext>
            </a:extLst>
          </p:cNvPr>
          <p:cNvPicPr>
            <a:picLocks noChangeAspect="1"/>
          </p:cNvPicPr>
          <p:nvPr/>
        </p:nvPicPr>
        <p:blipFill>
          <a:blip r:embed="rId3"/>
          <a:stretch>
            <a:fillRect/>
          </a:stretch>
        </p:blipFill>
        <p:spPr>
          <a:xfrm>
            <a:off x="1879600" y="4078514"/>
            <a:ext cx="4013200" cy="4318000"/>
          </a:xfrm>
          <a:prstGeom prst="rect">
            <a:avLst/>
          </a:prstGeom>
        </p:spPr>
      </p:pic>
      <p:pic>
        <p:nvPicPr>
          <p:cNvPr id="3" name="Picture 2">
            <a:extLst>
              <a:ext uri="{FF2B5EF4-FFF2-40B4-BE49-F238E27FC236}">
                <a16:creationId xmlns:a16="http://schemas.microsoft.com/office/drawing/2014/main" id="{8C3E1222-AA7D-93D5-0012-8DE98AEFEBEB}"/>
              </a:ext>
            </a:extLst>
          </p:cNvPr>
          <p:cNvPicPr>
            <a:picLocks noChangeAspect="1"/>
          </p:cNvPicPr>
          <p:nvPr/>
        </p:nvPicPr>
        <p:blipFill>
          <a:blip r:embed="rId4"/>
          <a:stretch>
            <a:fillRect/>
          </a:stretch>
        </p:blipFill>
        <p:spPr>
          <a:xfrm>
            <a:off x="0" y="8632151"/>
            <a:ext cx="7772400" cy="9821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31" name="Google Shape;331;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Question 7: Describe how you would apply table security to restrict access to employee salaries using an SQL server.</a:t>
            </a:r>
            <a:endParaRPr sz="1900" b="1" dirty="0">
              <a:latin typeface="Open Sans"/>
              <a:ea typeface="Open Sans"/>
              <a:cs typeface="Open Sans"/>
              <a:sym typeface="Open Sans"/>
            </a:endParaRPr>
          </a:p>
          <a:p>
            <a:pPr marL="457200" lvl="0" indent="0" algn="l" rtl="0">
              <a:spcBef>
                <a:spcPts val="1600"/>
              </a:spcBef>
              <a:spcAft>
                <a:spcPts val="0"/>
              </a:spcAft>
              <a:buNone/>
            </a:pPr>
            <a:r>
              <a:rPr lang="en-US" sz="1700" dirty="0">
                <a:latin typeface="Open Sans"/>
                <a:ea typeface="Open Sans"/>
                <a:cs typeface="Open Sans"/>
                <a:sym typeface="Open Sans"/>
              </a:rPr>
              <a:t>Apply column-lever-security to grant only permission to read salary column in table </a:t>
            </a:r>
            <a:r>
              <a:rPr lang="en-US" sz="1700" dirty="0" err="1">
                <a:latin typeface="Open Sans"/>
                <a:ea typeface="Open Sans"/>
                <a:cs typeface="Open Sans"/>
                <a:sym typeface="Open Sans"/>
              </a:rPr>
              <a:t>employee_histoty</a:t>
            </a:r>
            <a:r>
              <a:rPr lang="en-US" sz="1700" dirty="0">
                <a:latin typeface="Open Sans"/>
                <a:ea typeface="Open Sans"/>
                <a:cs typeface="Open Sans"/>
                <a:sym typeface="Open Sans"/>
              </a:rPr>
              <a:t>.</a:t>
            </a:r>
            <a:endParaRPr sz="1700"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35"/>
        <p:cNvGrpSpPr/>
        <p:nvPr/>
      </p:nvGrpSpPr>
      <p:grpSpPr>
        <a:xfrm>
          <a:off x="0" y="0"/>
          <a:ext cx="0" cy="0"/>
          <a:chOff x="0" y="0"/>
          <a:chExt cx="0" cy="0"/>
        </a:xfrm>
      </p:grpSpPr>
      <p:sp>
        <p:nvSpPr>
          <p:cNvPr id="336" name="Google Shape;336;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Above and Beyond (optional)</a:t>
            </a:r>
            <a:endParaRPr sz="3000">
              <a:solidFill>
                <a:srgbClr val="FFFFFF"/>
              </a:solidFill>
              <a:latin typeface="Open Sans"/>
              <a:ea typeface="Open Sans"/>
              <a:cs typeface="Open Sans"/>
              <a:sym typeface="Open Sans"/>
            </a:endParaRPr>
          </a:p>
        </p:txBody>
      </p:sp>
      <p:sp>
        <p:nvSpPr>
          <p:cNvPr id="337" name="Google Shape;337;p7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4: Above and Beyond</a:t>
            </a:r>
            <a:endParaRPr/>
          </a:p>
        </p:txBody>
      </p:sp>
      <p:sp>
        <p:nvSpPr>
          <p:cNvPr id="343" name="Google Shape;343;p76"/>
          <p:cNvSpPr txBox="1">
            <a:spLocks noGrp="1"/>
          </p:cNvSpPr>
          <p:nvPr>
            <p:ph type="body" idx="1"/>
          </p:nvPr>
        </p:nvSpPr>
        <p:spPr>
          <a:xfrm>
            <a:off x="264945" y="20251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This last step is called Above and Beyond. In this step, I have proposed 3 challenges for you to complete, which are above and beyond the scope of the project. This is a chance to flex your coding muscles and show everyone how good you really are.</a:t>
            </a:r>
            <a:endParaRPr sz="2200"/>
          </a:p>
          <a:p>
            <a:pPr marL="0" lvl="0" indent="0" algn="l" rtl="0">
              <a:spcBef>
                <a:spcPts val="1600"/>
              </a:spcBef>
              <a:spcAft>
                <a:spcPts val="0"/>
              </a:spcAft>
              <a:buClr>
                <a:schemeClr val="dk1"/>
              </a:buClr>
              <a:buSzPts val="1100"/>
              <a:buFont typeface="Arial"/>
              <a:buNone/>
            </a:pPr>
            <a:r>
              <a:rPr lang="en" sz="2200"/>
              <a:t>These challenge steps will bring your project even more in line with a real-world project, as these are the kind of “finishing touches” that will make your database more usable. Imagine building a car without air conditioning or turn signals. Sure, it will work, but who would want to drive it.</a:t>
            </a:r>
            <a:endParaRPr sz="2200"/>
          </a:p>
          <a:p>
            <a:pPr marL="0" lvl="0" indent="0" algn="l" rtl="0">
              <a:spcBef>
                <a:spcPts val="1600"/>
              </a:spcBef>
              <a:spcAft>
                <a:spcPts val="0"/>
              </a:spcAft>
              <a:buClr>
                <a:schemeClr val="dk1"/>
              </a:buClr>
              <a:buSzPts val="1100"/>
              <a:buFont typeface="Arial"/>
              <a:buNone/>
            </a:pPr>
            <a:r>
              <a:rPr lang="en" sz="2200"/>
              <a:t>I encourage you to take on these challenges in this course and any future courses you take. I designed these challenges to be a challenge to your current abilities, but I ensured they are not an unattainable challenge. Remember, these challenges are completely optional - you can pass the project by doing none of them, or just some of them, but I encourage you to at least attempt them!</a:t>
            </a:r>
            <a:endParaRPr sz="2200"/>
          </a:p>
          <a:p>
            <a:pPr marL="0" lvl="0" indent="0" algn="l" rtl="0">
              <a:spcBef>
                <a:spcPts val="1600"/>
              </a:spcBef>
              <a:spcAft>
                <a:spcPts val="1600"/>
              </a:spcAft>
              <a:buNone/>
            </a:pP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1</a:t>
            </a:r>
            <a:endParaRPr/>
          </a:p>
        </p:txBody>
      </p:sp>
      <p:sp>
        <p:nvSpPr>
          <p:cNvPr id="349" name="Google Shape;349;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view that returns all employee attributes; results should resemble initial Excel file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5875CBD2-7312-5A81-66A7-4E4C77BA3558}"/>
              </a:ext>
            </a:extLst>
          </p:cNvPr>
          <p:cNvPicPr>
            <a:picLocks noChangeAspect="1"/>
          </p:cNvPicPr>
          <p:nvPr/>
        </p:nvPicPr>
        <p:blipFill>
          <a:blip r:embed="rId3"/>
          <a:stretch>
            <a:fillRect/>
          </a:stretch>
        </p:blipFill>
        <p:spPr>
          <a:xfrm>
            <a:off x="1853461" y="3226659"/>
            <a:ext cx="3540410" cy="67589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1</a:t>
            </a:r>
            <a:endParaRPr/>
          </a:p>
        </p:txBody>
      </p:sp>
      <p:sp>
        <p:nvSpPr>
          <p:cNvPr id="349" name="Google Shape;349;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view that returns all employee attributes; results should resemble initial Excel file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9CA3611B-7B90-D12D-6432-09B08F799CE0}"/>
              </a:ext>
            </a:extLst>
          </p:cNvPr>
          <p:cNvPicPr>
            <a:picLocks noChangeAspect="1"/>
          </p:cNvPicPr>
          <p:nvPr/>
        </p:nvPicPr>
        <p:blipFill>
          <a:blip r:embed="rId3"/>
          <a:stretch>
            <a:fillRect/>
          </a:stretch>
        </p:blipFill>
        <p:spPr>
          <a:xfrm>
            <a:off x="0" y="4091214"/>
            <a:ext cx="7772400" cy="2921000"/>
          </a:xfrm>
          <a:prstGeom prst="rect">
            <a:avLst/>
          </a:prstGeom>
        </p:spPr>
      </p:pic>
    </p:spTree>
    <p:extLst>
      <p:ext uri="{BB962C8B-B14F-4D97-AF65-F5344CB8AC3E}">
        <p14:creationId xmlns:p14="http://schemas.microsoft.com/office/powerpoint/2010/main" val="2985310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2</a:t>
            </a:r>
            <a:endParaRPr/>
          </a:p>
        </p:txBody>
      </p:sp>
      <p:sp>
        <p:nvSpPr>
          <p:cNvPr id="355" name="Google Shape;355;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1562BDCF-AB06-32BD-7118-6E4CFAD07DD3}"/>
              </a:ext>
            </a:extLst>
          </p:cNvPr>
          <p:cNvPicPr>
            <a:picLocks noChangeAspect="1"/>
          </p:cNvPicPr>
          <p:nvPr/>
        </p:nvPicPr>
        <p:blipFill>
          <a:blip r:embed="rId3"/>
          <a:stretch>
            <a:fillRect/>
          </a:stretch>
        </p:blipFill>
        <p:spPr>
          <a:xfrm>
            <a:off x="1682750" y="3942443"/>
            <a:ext cx="4406900" cy="5765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2</a:t>
            </a:r>
            <a:endParaRPr/>
          </a:p>
        </p:txBody>
      </p:sp>
      <p:sp>
        <p:nvSpPr>
          <p:cNvPr id="355" name="Google Shape;355;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9845F2EB-FCF7-20FB-161F-E17BFC97F560}"/>
              </a:ext>
            </a:extLst>
          </p:cNvPr>
          <p:cNvPicPr>
            <a:picLocks noChangeAspect="1"/>
          </p:cNvPicPr>
          <p:nvPr/>
        </p:nvPicPr>
        <p:blipFill>
          <a:blip r:embed="rId3"/>
          <a:stretch>
            <a:fillRect/>
          </a:stretch>
        </p:blipFill>
        <p:spPr>
          <a:xfrm>
            <a:off x="50800" y="4773474"/>
            <a:ext cx="7670800" cy="1346200"/>
          </a:xfrm>
          <a:prstGeom prst="rect">
            <a:avLst/>
          </a:prstGeom>
        </p:spPr>
      </p:pic>
    </p:spTree>
    <p:extLst>
      <p:ext uri="{BB962C8B-B14F-4D97-AF65-F5344CB8AC3E}">
        <p14:creationId xmlns:p14="http://schemas.microsoft.com/office/powerpoint/2010/main" val="2626559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1" name="Google Shape;201;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Architecture Foundations</a:t>
            </a:r>
            <a:endParaRPr sz="30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3</a:t>
            </a:r>
            <a:endParaRPr/>
          </a:p>
        </p:txBody>
      </p:sp>
      <p:sp>
        <p:nvSpPr>
          <p:cNvPr id="361" name="Google Shape;361;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Implement user security on the restricted salary attribute.</a:t>
            </a:r>
            <a:endParaRPr sz="2000" b="1" dirty="0">
              <a:latin typeface="Open Sans"/>
              <a:ea typeface="Open Sans"/>
              <a:cs typeface="Open Sans"/>
              <a:sym typeface="Open Sans"/>
            </a:endParaRPr>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3DE785DB-5E39-5B1A-D957-804B6727F355}"/>
              </a:ext>
            </a:extLst>
          </p:cNvPr>
          <p:cNvPicPr>
            <a:picLocks noChangeAspect="1"/>
          </p:cNvPicPr>
          <p:nvPr/>
        </p:nvPicPr>
        <p:blipFill>
          <a:blip r:embed="rId3"/>
          <a:stretch>
            <a:fillRect/>
          </a:stretch>
        </p:blipFill>
        <p:spPr>
          <a:xfrm>
            <a:off x="2273300" y="3751943"/>
            <a:ext cx="3225800" cy="1244600"/>
          </a:xfrm>
          <a:prstGeom prst="rect">
            <a:avLst/>
          </a:prstGeom>
        </p:spPr>
      </p:pic>
      <p:pic>
        <p:nvPicPr>
          <p:cNvPr id="3" name="Picture 2">
            <a:extLst>
              <a:ext uri="{FF2B5EF4-FFF2-40B4-BE49-F238E27FC236}">
                <a16:creationId xmlns:a16="http://schemas.microsoft.com/office/drawing/2014/main" id="{11D27AD3-498F-4AE2-32D8-75CB745C9521}"/>
              </a:ext>
            </a:extLst>
          </p:cNvPr>
          <p:cNvPicPr>
            <a:picLocks noChangeAspect="1"/>
          </p:cNvPicPr>
          <p:nvPr/>
        </p:nvPicPr>
        <p:blipFill>
          <a:blip r:embed="rId4"/>
          <a:stretch>
            <a:fillRect/>
          </a:stretch>
        </p:blipFill>
        <p:spPr>
          <a:xfrm>
            <a:off x="2495550" y="6139162"/>
            <a:ext cx="2781300" cy="711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65"/>
        <p:cNvGrpSpPr/>
        <p:nvPr/>
      </p:nvGrpSpPr>
      <p:grpSpPr>
        <a:xfrm>
          <a:off x="0" y="0"/>
          <a:ext cx="0" cy="0"/>
          <a:chOff x="0" y="0"/>
          <a:chExt cx="0" cy="0"/>
        </a:xfrm>
      </p:grpSpPr>
      <p:sp>
        <p:nvSpPr>
          <p:cNvPr id="366" name="Google Shape;366;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Appendix</a:t>
            </a:r>
            <a:endParaRPr sz="3000" b="1">
              <a:solidFill>
                <a:srgbClr val="FFFFFF"/>
              </a:solidFill>
              <a:latin typeface="Open Sans"/>
              <a:ea typeface="Open Sans"/>
              <a:cs typeface="Open Sans"/>
              <a:sym typeface="Open Sans"/>
            </a:endParaRPr>
          </a:p>
          <a:p>
            <a:pPr marL="0" lvl="0" indent="0" algn="l" rtl="0">
              <a:lnSpc>
                <a:spcPct val="150000"/>
              </a:lnSpc>
              <a:spcBef>
                <a:spcPts val="0"/>
              </a:spcBef>
              <a:spcAft>
                <a:spcPts val="0"/>
              </a:spcAft>
              <a:buClr>
                <a:schemeClr val="lt1"/>
              </a:buClr>
              <a:buFont typeface="Open Sans"/>
              <a:buNone/>
            </a:pPr>
            <a:endParaRPr sz="3000" b="1">
              <a:solidFill>
                <a:srgbClr val="FFFFFF"/>
              </a:solidFill>
              <a:latin typeface="Open Sans"/>
              <a:ea typeface="Open Sans"/>
              <a:cs typeface="Open Sans"/>
              <a:sym typeface="Open Sans"/>
            </a:endParaRPr>
          </a:p>
        </p:txBody>
      </p:sp>
      <p:sp>
        <p:nvSpPr>
          <p:cNvPr id="367" name="Google Shape;367;p8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Additional Info</a:t>
            </a:r>
            <a:endParaRPr/>
          </a:p>
        </p:txBody>
      </p:sp>
      <p:sp>
        <p:nvSpPr>
          <p:cNvPr id="373" name="Google Shape;373;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dirty="0"/>
              <a:t>You can include supporting or additional information that supports your previous slides, but isn’t necessary for every person to see that looks at your slides.</a:t>
            </a:r>
            <a:endParaRPr sz="3100" dirty="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 Data Architecture Foundations</a:t>
            </a:r>
            <a:endParaRPr/>
          </a:p>
        </p:txBody>
      </p:sp>
      <p:sp>
        <p:nvSpPr>
          <p:cNvPr id="207" name="Google Shape;207;p55"/>
          <p:cNvSpPr txBox="1">
            <a:spLocks noGrp="1"/>
          </p:cNvSpPr>
          <p:nvPr>
            <p:ph type="body" idx="1"/>
          </p:nvPr>
        </p:nvSpPr>
        <p:spPr>
          <a:xfrm>
            <a:off x="264950" y="2253724"/>
            <a:ext cx="7242600" cy="75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highlight>
                <a:srgbClr val="DBE2E8"/>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Hi,</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Welcome to Tech ABC Corp. We are excited to have some new talent onboard. As you may already know, Tech ABC Corp has recently experienced a lot of growth. Our AI powered video game console WOPR has been hugely successful and as a result, our company has grown from 10 employees to 200 in only 6 months (and we are projecting a 20% growth a year for the next 5 years). We have also grown from our Dallas, Texas office, to 4 other locations nationwide: New York City, NY, San Francisco, CA, Minneapolis, MN, and Nashville, TN.</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While this growth is great, it is really starting to put a strain on our record keeping in HR. We currently maintain all employee information on a shared spreadsheet. When HR consisted of only myself, managing everyone on an Excel spreadsheet was simple, but now that it is a shared document I am having serious reservations about data integrity and data security. If the wrong person got their hands on the HR file, they would see the salaries of every employee in the company, all the way up to the president.</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After speaking with Jacob Lauber, the manager of IT, he suggested I put in a request to have my HR Excel file converted into a database. He suggested I reach out to you as I am told you have experience in designing and building databases. When you are building this, please keep in mind that I want any employee with a domain login to be have read only access the database. I just don't want them having access to salary information. That needs to be restricted to HR and management level employees only. Management and HR employees should also be the only ones with write access. By our current estimates, 90% of users will be read only.</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I also want to make sure you know that am looking to turn my spreadsheet into a live database, one I can input and edit information into. I am not really concerned with reporting capabilities at the moment. Since we are working with employee data we are required by federal regulations to maintain this data for at least 7 years; additionally, since this is considered business critical data, we need to make sure it gets backed up properly.</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As a final consideration. We would like to be able to connect with the payroll department's system in the future. They maintain employee attendance and paid time off information. It would be nice if the two systems could interface in the future</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I am looking forward to working with you and seeing what kind of database you design for us.</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Thanks,</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Sarah Collins</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Head of HR</a:t>
            </a:r>
            <a:endParaRPr sz="11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00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Open Sans"/>
              <a:buChar char="●"/>
            </a:pPr>
            <a:r>
              <a:rPr lang="en" sz="1900" b="1" dirty="0">
                <a:latin typeface="Open Sans"/>
                <a:ea typeface="Open Sans"/>
                <a:cs typeface="Open Sans"/>
                <a:sym typeface="Open Sans"/>
              </a:rPr>
              <a:t>Purpose of the new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700" dirty="0"/>
              <a:t>M</a:t>
            </a:r>
            <a:r>
              <a:rPr lang="en-US" sz="1700" dirty="0" err="1"/>
              <a:t>aintain</a:t>
            </a:r>
            <a:r>
              <a:rPr lang="en-US" sz="1700" dirty="0"/>
              <a:t> data integrity and make data more secure.</a:t>
            </a:r>
            <a:r>
              <a:rPr lang="en" sz="1700" dirty="0"/>
              <a:t>  </a:t>
            </a:r>
            <a:endParaRPr sz="1700" dirty="0"/>
          </a:p>
          <a:p>
            <a:pPr marL="457200" lvl="0" indent="0" algn="l" rtl="0">
              <a:lnSpc>
                <a:spcPct val="100000"/>
              </a:lnSpc>
              <a:spcBef>
                <a:spcPts val="0"/>
              </a:spcBef>
              <a:spcAft>
                <a:spcPts val="0"/>
              </a:spcAft>
              <a:buClr>
                <a:schemeClr val="dk1"/>
              </a:buClr>
              <a:buSzPts val="1100"/>
              <a:buFont typeface="Arial"/>
              <a:buNone/>
            </a:pPr>
            <a:endParaRPr sz="1700" dirty="0"/>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Describe current data management solution:</a:t>
            </a:r>
            <a:r>
              <a:rPr lang="en" sz="1900" b="1" dirty="0">
                <a:solidFill>
                  <a:srgbClr val="000000"/>
                </a:solidFill>
                <a:latin typeface="Arial"/>
                <a:ea typeface="Open Sans"/>
                <a:cs typeface="Arial"/>
                <a:sym typeface="Arial"/>
              </a:rPr>
              <a:t> </a:t>
            </a:r>
            <a:r>
              <a:rPr lang="en-US" sz="1700" dirty="0">
                <a:solidFill>
                  <a:srgbClr val="000000"/>
                </a:solidFill>
                <a:latin typeface="Open Sans Light" panose="020B0604020202020204" charset="0"/>
                <a:ea typeface="Open Sans Light" panose="020B0604020202020204" charset="0"/>
                <a:cs typeface="Open Sans Light" panose="020B0604020202020204" charset="0"/>
                <a:sym typeface="Arial"/>
              </a:rPr>
              <a:t>Current owner put all data in an excel file.</a:t>
            </a:r>
            <a:endParaRPr sz="1900" dirty="0">
              <a:solidFill>
                <a:srgbClr val="000000"/>
              </a:solidFill>
              <a:latin typeface="Arial"/>
              <a:ea typeface="Arial"/>
              <a:cs typeface="Arial"/>
              <a:sym typeface="Arial"/>
            </a:endParaRPr>
          </a:p>
          <a:p>
            <a:pPr marL="457200" lvl="0" indent="0" algn="l" rtl="0">
              <a:spcBef>
                <a:spcPts val="1200"/>
              </a:spcBef>
              <a:spcAft>
                <a:spcPts val="0"/>
              </a:spcAft>
              <a:buNone/>
            </a:pPr>
            <a:endParaRPr sz="1100" dirty="0">
              <a:solidFill>
                <a:srgbClr val="000000"/>
              </a:solidFill>
              <a:latin typeface="Arial"/>
              <a:ea typeface="Arial"/>
              <a:cs typeface="Arial"/>
              <a:sym typeface="Arial"/>
            </a:endParaRPr>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Describe current data available: </a:t>
            </a:r>
            <a:r>
              <a:rPr lang="en-US" sz="1700" dirty="0">
                <a:latin typeface="Open Sans"/>
                <a:ea typeface="Open Sans"/>
                <a:cs typeface="Open Sans"/>
                <a:sym typeface="Open Sans"/>
              </a:rPr>
              <a:t>employee id, employee’s name, email, hire date, job title, salary, department, manager name, start date, end date, location, address, city, state, education level.</a:t>
            </a:r>
            <a:endParaRPr lang="en" sz="1900" b="1" dirty="0">
              <a:latin typeface="Open Sans"/>
              <a:ea typeface="Open Sans"/>
              <a:cs typeface="Open Sans"/>
              <a:sym typeface="Open Sans"/>
            </a:endParaRPr>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Additional data requests: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M</a:t>
            </a:r>
            <a:r>
              <a:rPr lang="en-US" sz="1700" dirty="0" err="1"/>
              <a:t>aintain</a:t>
            </a:r>
            <a:r>
              <a:rPr lang="en-US" sz="1700" dirty="0"/>
              <a:t> this data for at least 7 years. They would like to be able to connect with the payroll department in future.</a:t>
            </a:r>
            <a:endParaRPr sz="1900" dirty="0"/>
          </a:p>
          <a:p>
            <a:pPr marL="457200" lvl="0" indent="0" algn="l" rtl="0">
              <a:spcBef>
                <a:spcPts val="0"/>
              </a:spcBef>
              <a:spcAft>
                <a:spcPts val="0"/>
              </a:spcAft>
              <a:buClr>
                <a:schemeClr val="dk1"/>
              </a:buClr>
              <a:buSzPts val="1100"/>
              <a:buFont typeface="Arial"/>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Who will own/manage data</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Manager &amp; HR department.</a:t>
            </a:r>
            <a:endParaRPr sz="1900" dirty="0"/>
          </a:p>
          <a:p>
            <a:pPr marL="457200" lvl="0" indent="0" algn="l" rtl="0">
              <a:lnSpc>
                <a:spcPct val="100000"/>
              </a:lnSpc>
              <a:spcBef>
                <a:spcPts val="0"/>
              </a:spcBef>
              <a:spcAft>
                <a:spcPts val="0"/>
              </a:spcAft>
              <a:buNone/>
            </a:pPr>
            <a:endParaRPr sz="19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Who will have access to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All employees with dom</a:t>
            </a:r>
            <a:r>
              <a:rPr lang="en-US" sz="1700" dirty="0" err="1"/>
              <a:t>ain</a:t>
            </a:r>
            <a:r>
              <a:rPr lang="en-US" sz="1700" dirty="0"/>
              <a:t> login can have read access to the database but can not access to salary information. And HR and </a:t>
            </a:r>
            <a:r>
              <a:rPr lang="en-US" sz="1700" dirty="0" err="1"/>
              <a:t>managerment</a:t>
            </a:r>
            <a:r>
              <a:rPr lang="en-US" sz="1700" dirty="0"/>
              <a:t> can have write and read access, can also access salary information.</a:t>
            </a:r>
            <a:endParaRPr sz="1900" dirty="0"/>
          </a:p>
          <a:p>
            <a:pPr marL="457200" lvl="0" indent="0" algn="l" rtl="0">
              <a:spcBef>
                <a:spcPts val="0"/>
              </a:spcBef>
              <a:spcAft>
                <a:spcPts val="0"/>
              </a:spcAft>
              <a:buClr>
                <a:schemeClr val="dk1"/>
              </a:buClr>
              <a:buSzPts val="1100"/>
              <a:buFont typeface="Arial"/>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9" name="Google Shape;219;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Estimated size of database: </a:t>
            </a:r>
            <a:r>
              <a:rPr lang="en" sz="1700" dirty="0">
                <a:latin typeface="Open Sans"/>
                <a:ea typeface="Open Sans"/>
                <a:cs typeface="Open Sans"/>
                <a:sym typeface="Open Sans"/>
              </a:rPr>
              <a:t>206 </a:t>
            </a:r>
            <a:r>
              <a:rPr lang="en-US" sz="1700" dirty="0">
                <a:latin typeface="Open Sans"/>
                <a:ea typeface="Open Sans"/>
                <a:cs typeface="Open Sans"/>
                <a:sym typeface="Open Sans"/>
              </a:rPr>
              <a:t>rows, 15 columns</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Estimated annual growth: </a:t>
            </a:r>
            <a:r>
              <a:rPr lang="en" sz="1700" dirty="0">
                <a:latin typeface="Open Sans"/>
                <a:ea typeface="Open Sans"/>
                <a:cs typeface="Open Sans"/>
                <a:sym typeface="Open Sans"/>
              </a:rPr>
              <a:t>20% </a:t>
            </a:r>
            <a:r>
              <a:rPr lang="en-US" sz="1700" dirty="0">
                <a:latin typeface="Open Sans"/>
                <a:ea typeface="Open Sans"/>
                <a:cs typeface="Open Sans"/>
                <a:sym typeface="Open Sans"/>
              </a:rPr>
              <a:t>growth/year for next 5 years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any expected growth to the data</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Is any of the data sensitive/restricted: </a:t>
            </a:r>
            <a:r>
              <a:rPr lang="en-US" sz="1700" dirty="0">
                <a:latin typeface="Open Sans"/>
                <a:ea typeface="Open Sans"/>
                <a:cs typeface="Open Sans"/>
                <a:sym typeface="Open Sans"/>
              </a:rPr>
              <a:t>salary data are restricted for employees who are not manager or HR employees.</a:t>
            </a:r>
            <a:endParaRPr sz="1700" dirty="0">
              <a:latin typeface="Open Sans"/>
              <a:ea typeface="Open Sans"/>
              <a:cs typeface="Open Sans"/>
              <a:sym typeface="Open Sans"/>
            </a:endParaRPr>
          </a:p>
          <a:p>
            <a:pPr marL="457200" lvl="0" indent="0" algn="l" rtl="0">
              <a:lnSpc>
                <a:spcPct val="100000"/>
              </a:lnSpc>
              <a:spcBef>
                <a:spcPts val="1600"/>
              </a:spcBef>
              <a:spcAft>
                <a:spcPts val="0"/>
              </a:spcAft>
              <a:buNone/>
            </a:pPr>
            <a:endParaRPr sz="1700" dirty="0"/>
          </a:p>
          <a:p>
            <a:pPr marL="457200" lvl="0" indent="0" algn="l" rtl="0">
              <a:lnSpc>
                <a:spcPct val="100000"/>
              </a:lnSpc>
              <a:spcBef>
                <a:spcPts val="0"/>
              </a:spcBef>
              <a:spcAft>
                <a:spcPts val="0"/>
              </a:spcAft>
              <a:buNone/>
            </a:pPr>
            <a:endParaRPr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Justification for the new database: </a:t>
            </a:r>
            <a:r>
              <a:rPr lang="en-US" sz="1700" dirty="0">
                <a:latin typeface="Open Sans"/>
                <a:ea typeface="Open Sans"/>
                <a:cs typeface="Open Sans"/>
                <a:sym typeface="Open Sans"/>
              </a:rPr>
              <a:t>data integrity and security</a:t>
            </a:r>
            <a:endParaRPr sz="17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Database objects:</a:t>
            </a:r>
            <a:endParaRPr sz="1900" b="1" dirty="0">
              <a:latin typeface="Open Sans"/>
              <a:ea typeface="Open Sans"/>
              <a:cs typeface="Open Sans"/>
              <a:sym typeface="Open Sans"/>
            </a:endParaRPr>
          </a:p>
          <a:p>
            <a:pPr marL="457200" lvl="0" indent="0" algn="l" rtl="0">
              <a:spcBef>
                <a:spcPts val="0"/>
              </a:spcBef>
              <a:spcAft>
                <a:spcPts val="0"/>
              </a:spcAft>
              <a:buNone/>
            </a:pPr>
            <a:r>
              <a:rPr lang="en-US" sz="1700" dirty="0"/>
              <a:t>Table: education, employee, </a:t>
            </a:r>
            <a:r>
              <a:rPr lang="en-US" sz="1700" dirty="0" err="1"/>
              <a:t>employee_history</a:t>
            </a:r>
            <a:r>
              <a:rPr lang="en-US" sz="1700" dirty="0"/>
              <a:t>, location, city, state, job, department</a:t>
            </a:r>
          </a:p>
          <a:p>
            <a:pPr marL="457200" lvl="0" indent="0" algn="l" rtl="0">
              <a:spcBef>
                <a:spcPts val="0"/>
              </a:spcBef>
              <a:spcAft>
                <a:spcPts val="0"/>
              </a:spcAft>
              <a:buNone/>
            </a:pPr>
            <a:r>
              <a:rPr lang="en-US" sz="1700" dirty="0"/>
              <a:t>View table: manager</a:t>
            </a:r>
            <a:endParaRPr sz="17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 ingestion: </a:t>
            </a:r>
            <a:r>
              <a:rPr lang="en-US" sz="1700" dirty="0" err="1">
                <a:latin typeface="Open Sans"/>
                <a:ea typeface="Open Sans"/>
                <a:cs typeface="Open Sans"/>
                <a:sym typeface="Open Sans"/>
              </a:rPr>
              <a:t>ETL</a:t>
            </a:r>
            <a:endParaRPr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Data governance (Ownership and User access)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Ownership: </a:t>
            </a:r>
            <a:r>
              <a:rPr lang="en-US" sz="1700" dirty="0"/>
              <a:t>HR Employees</a:t>
            </a:r>
            <a:endParaRPr sz="17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User Access: </a:t>
            </a:r>
            <a:r>
              <a:rPr lang="en-US" sz="1700" dirty="0">
                <a:latin typeface="Open Sans"/>
                <a:ea typeface="Open Sans"/>
                <a:cs typeface="Open Sans"/>
                <a:sym typeface="Open Sans"/>
              </a:rPr>
              <a:t>Every employees with read access, not salary column.</a:t>
            </a: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Scalability: </a:t>
            </a:r>
            <a:r>
              <a:rPr lang="en-GB" sz="1900" dirty="0"/>
              <a:t>replication</a:t>
            </a:r>
          </a:p>
          <a:p>
            <a:pPr marL="457200" lvl="0" indent="-349250" algn="l" rtl="0">
              <a:spcBef>
                <a:spcPts val="1600"/>
              </a:spcBef>
              <a:spcAft>
                <a:spcPts val="0"/>
              </a:spcAft>
              <a:buSzPts val="1900"/>
              <a:buFont typeface="Open Sans"/>
              <a:buChar char="●"/>
            </a:pPr>
            <a:r>
              <a:rPr lang="en-GB" sz="1900" b="1" dirty="0">
                <a:latin typeface="Open Sans"/>
                <a:ea typeface="Open Sans"/>
                <a:cs typeface="Open Sans"/>
                <a:sym typeface="Open Sans"/>
              </a:rPr>
              <a:t>Flexibility: </a:t>
            </a:r>
            <a:r>
              <a:rPr lang="en-GB" sz="1900" dirty="0"/>
              <a:t>direct feed could be very useful in the future.</a:t>
            </a: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Storage &amp; retention</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Storage (disk or in-memory): </a:t>
            </a:r>
            <a:r>
              <a:rPr lang="en-US" sz="1700" dirty="0">
                <a:latin typeface="Open Sans"/>
                <a:ea typeface="Open Sans"/>
                <a:cs typeface="Open Sans"/>
                <a:sym typeface="Open Sans"/>
              </a:rPr>
              <a:t>disk</a:t>
            </a:r>
            <a:endParaRPr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Retention: </a:t>
            </a:r>
            <a:r>
              <a:rPr lang="en" sz="1700" dirty="0"/>
              <a:t>7 </a:t>
            </a:r>
            <a:r>
              <a:rPr lang="en-US" sz="1700" dirty="0"/>
              <a:t>years</a:t>
            </a:r>
            <a:endParaRPr sz="17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Backup: </a:t>
            </a:r>
            <a:r>
              <a:rPr lang="en-US" sz="1700" dirty="0"/>
              <a:t>Full backup weekly, daily interval backups</a:t>
            </a: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Relational Database Design</a:t>
            </a:r>
            <a:endParaRPr sz="300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2211</Words>
  <Application>Microsoft Macintosh PowerPoint</Application>
  <PresentationFormat>Custom</PresentationFormat>
  <Paragraphs>214</Paragraphs>
  <Slides>32</Slides>
  <Notes>32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32</vt:i4>
      </vt:variant>
    </vt:vector>
  </HeadingPairs>
  <TitlesOfParts>
    <vt:vector size="41" baseType="lpstr">
      <vt:lpstr>Helvetica Neue</vt:lpstr>
      <vt:lpstr>Open Sans</vt:lpstr>
      <vt:lpstr>Arial</vt:lpstr>
      <vt:lpstr>Open Sans Light</vt:lpstr>
      <vt:lpstr>Source Code Pro</vt:lpstr>
      <vt:lpstr>Simple Light</vt:lpstr>
      <vt:lpstr>Simple Light</vt:lpstr>
      <vt:lpstr>Simple Light</vt:lpstr>
      <vt:lpstr>White</vt:lpstr>
      <vt:lpstr>Tech ABC Corp - HR Database </vt:lpstr>
      <vt:lpstr>Business Scenario</vt:lpstr>
      <vt:lpstr>PowerPoint Presentation</vt:lpstr>
      <vt:lpstr>Step 1: Data Architecture Foundations</vt:lpstr>
      <vt:lpstr>Data Architect Business Requirement</vt:lpstr>
      <vt:lpstr>Data Architect Business Requirement</vt:lpstr>
      <vt:lpstr>Data Architect Technical Requirement</vt:lpstr>
      <vt:lpstr>Data Architect Technical Requirement</vt:lpstr>
      <vt:lpstr>PowerPoint Presentation</vt:lpstr>
      <vt:lpstr>Step 2: Relational Database Design</vt:lpstr>
      <vt:lpstr>ERD</vt:lpstr>
      <vt:lpstr>ERD</vt:lpstr>
      <vt:lpstr>ERD</vt:lpstr>
      <vt:lpstr>PowerPoint Presentation</vt:lpstr>
      <vt:lpstr>Step 3: Create A Physical Database</vt:lpstr>
      <vt:lpstr>DDL</vt:lpstr>
      <vt:lpstr>CRUD</vt:lpstr>
      <vt:lpstr>CRUD</vt:lpstr>
      <vt:lpstr>CRUD</vt:lpstr>
      <vt:lpstr>CRUD</vt:lpstr>
      <vt:lpstr>CRUD</vt:lpstr>
      <vt:lpstr>CRUD</vt:lpstr>
      <vt:lpstr>CRUD</vt:lpstr>
      <vt:lpstr>PowerPoint Presentation</vt:lpstr>
      <vt:lpstr>Step 4: Above and Beyond</vt:lpstr>
      <vt:lpstr>Standout Suggestion 1</vt:lpstr>
      <vt:lpstr>Standout Suggestion 1</vt:lpstr>
      <vt:lpstr>Standout Suggestion 2</vt:lpstr>
      <vt:lpstr>Standout Suggestion 2</vt:lpstr>
      <vt:lpstr>Standout Suggestion 3</vt:lpstr>
      <vt:lpstr>PowerPoint Presentation</vt:lpstr>
      <vt:lpstr>Additional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ABC Corp - HR Database </dc:title>
  <cp:lastModifiedBy>Tran Kien Dang</cp:lastModifiedBy>
  <cp:revision>9</cp:revision>
  <dcterms:modified xsi:type="dcterms:W3CDTF">2023-03-03T05:31:17Z</dcterms:modified>
</cp:coreProperties>
</file>